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50"/>
  </p:notesMasterIdLst>
  <p:sldIdLst>
    <p:sldId id="257" r:id="rId2"/>
    <p:sldId id="258" r:id="rId3"/>
    <p:sldId id="259" r:id="rId4"/>
    <p:sldId id="260" r:id="rId5"/>
    <p:sldId id="261" r:id="rId6"/>
    <p:sldId id="262" r:id="rId7"/>
    <p:sldId id="295" r:id="rId8"/>
    <p:sldId id="325" r:id="rId9"/>
    <p:sldId id="296" r:id="rId10"/>
    <p:sldId id="297" r:id="rId11"/>
    <p:sldId id="264" r:id="rId12"/>
    <p:sldId id="265" r:id="rId13"/>
    <p:sldId id="268" r:id="rId14"/>
    <p:sldId id="312" r:id="rId15"/>
    <p:sldId id="318" r:id="rId16"/>
    <p:sldId id="270" r:id="rId17"/>
    <p:sldId id="271" r:id="rId18"/>
    <p:sldId id="313" r:id="rId19"/>
    <p:sldId id="272" r:id="rId20"/>
    <p:sldId id="319" r:id="rId21"/>
    <p:sldId id="274" r:id="rId22"/>
    <p:sldId id="299" r:id="rId23"/>
    <p:sldId id="307" r:id="rId24"/>
    <p:sldId id="301" r:id="rId25"/>
    <p:sldId id="302" r:id="rId26"/>
    <p:sldId id="303" r:id="rId27"/>
    <p:sldId id="314" r:id="rId28"/>
    <p:sldId id="316" r:id="rId29"/>
    <p:sldId id="315" r:id="rId30"/>
    <p:sldId id="304" r:id="rId31"/>
    <p:sldId id="305" r:id="rId32"/>
    <p:sldId id="317" r:id="rId33"/>
    <p:sldId id="280" r:id="rId34"/>
    <p:sldId id="320" r:id="rId35"/>
    <p:sldId id="306" r:id="rId36"/>
    <p:sldId id="281" r:id="rId37"/>
    <p:sldId id="327" r:id="rId38"/>
    <p:sldId id="326" r:id="rId39"/>
    <p:sldId id="284" r:id="rId40"/>
    <p:sldId id="285" r:id="rId41"/>
    <p:sldId id="311" r:id="rId42"/>
    <p:sldId id="286" r:id="rId43"/>
    <p:sldId id="321" r:id="rId44"/>
    <p:sldId id="290" r:id="rId45"/>
    <p:sldId id="323" r:id="rId46"/>
    <p:sldId id="292" r:id="rId47"/>
    <p:sldId id="294" r:id="rId48"/>
    <p:sldId id="324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0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38656C-48B9-4E9C-8549-A5734E00E1E6}" type="datetimeFigureOut">
              <a:rPr lang="en-US" smtClean="0"/>
              <a:t>3/16/2017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412F23-BF15-42EE-905D-DDD7B254C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877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EA6CEFD-5025-4685-B9F1-A25B1D4508E8}" type="slidenum">
              <a:rPr lang="en-US" altLang="en-US">
                <a:latin typeface="Times New Roman" panose="02020603050405020304" pitchFamily="18" charset="0"/>
              </a:rPr>
              <a:pPr/>
              <a:t>13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57150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2E81-25B7-45F4-BE81-346D580D1F15}" type="datetimeFigureOut">
              <a:rPr lang="en-US" smtClean="0"/>
              <a:t>3/16/2017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3B56-01AF-4B68-9E9A-5BDE5049C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0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2E81-25B7-45F4-BE81-346D580D1F15}" type="datetimeFigureOut">
              <a:rPr lang="en-US" smtClean="0"/>
              <a:t>3/16/2017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3B56-01AF-4B68-9E9A-5BDE5049C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710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2E81-25B7-45F4-BE81-346D580D1F15}" type="datetimeFigureOut">
              <a:rPr lang="en-US" smtClean="0"/>
              <a:t>3/16/2017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3B56-01AF-4B68-9E9A-5BDE5049C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6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574DA9-75DB-404A-8C83-350E15E147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99395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6FED82-C088-4BE7-879E-DE4C8EC7A1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726446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8E54F5-0DBF-4702-A7F4-B21B6A31F0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8015351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1D5834-2F42-40B1-973C-46190A1E1C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3829019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2E81-25B7-45F4-BE81-346D580D1F15}" type="datetimeFigureOut">
              <a:rPr lang="en-US" smtClean="0"/>
              <a:t>3/16/2017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3B56-01AF-4B68-9E9A-5BDE5049C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031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2E81-25B7-45F4-BE81-346D580D1F15}" type="datetimeFigureOut">
              <a:rPr lang="en-US" smtClean="0"/>
              <a:t>3/16/2017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3B56-01AF-4B68-9E9A-5BDE5049C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97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2E81-25B7-45F4-BE81-346D580D1F15}" type="datetimeFigureOut">
              <a:rPr lang="en-US" smtClean="0"/>
              <a:t>3/16/2017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3B56-01AF-4B68-9E9A-5BDE5049C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515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2E81-25B7-45F4-BE81-346D580D1F15}" type="datetimeFigureOut">
              <a:rPr lang="en-US" smtClean="0"/>
              <a:t>3/16/2017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3B56-01AF-4B68-9E9A-5BDE5049C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097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2E81-25B7-45F4-BE81-346D580D1F15}" type="datetimeFigureOut">
              <a:rPr lang="en-US" smtClean="0"/>
              <a:t>3/16/2017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3B56-01AF-4B68-9E9A-5BDE5049C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03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2E81-25B7-45F4-BE81-346D580D1F15}" type="datetimeFigureOut">
              <a:rPr lang="en-US" smtClean="0"/>
              <a:t>3/16/2017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3B56-01AF-4B68-9E9A-5BDE5049C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39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2E81-25B7-45F4-BE81-346D580D1F15}" type="datetimeFigureOut">
              <a:rPr lang="en-US" smtClean="0"/>
              <a:t>3/16/2017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3B56-01AF-4B68-9E9A-5BDE5049C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01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2E81-25B7-45F4-BE81-346D580D1F15}" type="datetimeFigureOut">
              <a:rPr lang="en-US" smtClean="0"/>
              <a:t>3/16/2017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3B56-01AF-4B68-9E9A-5BDE5049C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09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32E81-25B7-45F4-BE81-346D580D1F15}" type="datetimeFigureOut">
              <a:rPr lang="en-US" smtClean="0"/>
              <a:t>3/16/2017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63B56-01AF-4B68-9E9A-5BDE5049C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166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JP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00463" y="657726"/>
            <a:ext cx="9176084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7200" b="1" dirty="0" smtClean="0"/>
              <a:t>Oral Health Education	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915" y="1984852"/>
            <a:ext cx="5989534" cy="449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158" y="54158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+mn-lt"/>
              </a:rPr>
              <a:t>How does plaque </a:t>
            </a:r>
            <a:r>
              <a:rPr lang="en-US" sz="6000" b="1" dirty="0" smtClean="0">
                <a:latin typeface="+mn-lt"/>
              </a:rPr>
              <a:t>make </a:t>
            </a:r>
            <a:r>
              <a:rPr lang="en-US" sz="6000" b="1" dirty="0">
                <a:latin typeface="+mn-lt"/>
              </a:rPr>
              <a:t>a cavity? </a:t>
            </a:r>
            <a:endParaRPr lang="en-US" sz="60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9" t="25017" r="7985" b="38031"/>
          <a:stretch/>
        </p:blipFill>
        <p:spPr>
          <a:xfrm>
            <a:off x="3384885" y="2373843"/>
            <a:ext cx="3938336" cy="344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26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4800" b="1" dirty="0" smtClean="0">
                <a:latin typeface="+mn-lt"/>
              </a:rPr>
              <a:t>How does plaque </a:t>
            </a:r>
            <a:br>
              <a:rPr lang="en-US" sz="4800" b="1" dirty="0" smtClean="0">
                <a:latin typeface="+mn-lt"/>
              </a:rPr>
            </a:br>
            <a:r>
              <a:rPr lang="en-US" sz="4800" b="1" dirty="0" smtClean="0">
                <a:latin typeface="+mn-lt"/>
              </a:rPr>
              <a:t>make a cavity? 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40042" y="2209800"/>
            <a:ext cx="5080000" cy="4114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3600" dirty="0">
                <a:latin typeface="Tahoma" panose="020B0604030504040204" pitchFamily="34" charset="0"/>
              </a:rPr>
              <a:t>Germs (bacteria)                         </a:t>
            </a:r>
            <a:r>
              <a:rPr lang="en-US" altLang="en-US" sz="3600" b="1" dirty="0">
                <a:latin typeface="Tahoma" panose="020B0604030504040204" pitchFamily="34" charset="0"/>
              </a:rPr>
              <a:t>PLAQUE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3600" b="1" dirty="0">
                <a:latin typeface="Tahoma" panose="020B0604030504040204" pitchFamily="34" charset="0"/>
              </a:rPr>
              <a:t>       +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3600" b="1" dirty="0">
                <a:latin typeface="Tahoma" panose="020B0604030504040204" pitchFamily="34" charset="0"/>
              </a:rPr>
              <a:t>   SUGAR</a:t>
            </a:r>
            <a:r>
              <a:rPr lang="en-US" altLang="en-US" sz="3600" dirty="0">
                <a:latin typeface="Tahoma" panose="020B0604030504040204" pitchFamily="34" charset="0"/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3600" dirty="0">
                <a:latin typeface="Tahoma" panose="020B0604030504040204" pitchFamily="34" charset="0"/>
              </a:rPr>
              <a:t>       =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3600" b="1" dirty="0">
                <a:latin typeface="Tahoma" panose="020B0604030504040204" pitchFamily="34" charset="0"/>
              </a:rPr>
              <a:t>    </a:t>
            </a:r>
            <a:r>
              <a:rPr lang="en-US" altLang="en-US" sz="4000" b="1" dirty="0">
                <a:latin typeface="Tahoma" panose="020B0604030504040204" pitchFamily="34" charset="0"/>
              </a:rPr>
              <a:t>Acid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322" y="2474119"/>
            <a:ext cx="2857385" cy="358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85796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93432" y="2355015"/>
            <a:ext cx="11594431" cy="4351338"/>
          </a:xfrm>
        </p:spPr>
        <p:txBody>
          <a:bodyPr>
            <a:normAutofit fontScale="92500" lnSpcReduction="10000"/>
          </a:bodyPr>
          <a:lstStyle/>
          <a:p>
            <a:pPr eaLnBrk="1" hangingPunct="1"/>
            <a:endParaRPr lang="en-US" altLang="en-US" sz="4000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3600" b="1" dirty="0">
              <a:latin typeface="Tahoma" panose="020B060403050404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6000" b="1" dirty="0" smtClean="0"/>
              <a:t>  Acid </a:t>
            </a:r>
            <a:r>
              <a:rPr lang="en-US" altLang="en-US" sz="6000" b="1" dirty="0"/>
              <a:t>+Tooth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3600" dirty="0">
                <a:latin typeface="Tahoma" panose="020B0604030504040204" pitchFamily="34" charset="0"/>
              </a:rPr>
              <a:t>        </a:t>
            </a:r>
            <a:r>
              <a:rPr lang="en-US" altLang="en-US" sz="3600" dirty="0" smtClean="0">
                <a:latin typeface="Tahoma" panose="020B0604030504040204" pitchFamily="34" charset="0"/>
              </a:rPr>
              <a:t>     </a:t>
            </a:r>
            <a:r>
              <a:rPr lang="en-US" altLang="en-US" sz="6000" dirty="0" smtClean="0"/>
              <a:t>=</a:t>
            </a:r>
            <a:endParaRPr lang="en-US" altLang="en-US" sz="60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6000" b="1" dirty="0"/>
              <a:t>   </a:t>
            </a:r>
            <a:r>
              <a:rPr lang="en-US" altLang="en-US" sz="6000" b="1" dirty="0" smtClean="0"/>
              <a:t>    Cavity</a:t>
            </a:r>
            <a:endParaRPr lang="en-US" altLang="en-US" sz="6000" b="1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6000" b="1" dirty="0"/>
              <a:t>(Tooth Decay)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170" y="641683"/>
            <a:ext cx="2131705" cy="267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3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85"/>
          <a:stretch/>
        </p:blipFill>
        <p:spPr>
          <a:xfrm>
            <a:off x="1857756" y="786383"/>
            <a:ext cx="8136476" cy="551351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9442879" y="1670551"/>
            <a:ext cx="1610132" cy="12972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058779" y="1432844"/>
            <a:ext cx="1876926" cy="16311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20842" y="909624"/>
            <a:ext cx="1121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Decay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630326" y="1147331"/>
            <a:ext cx="10817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Decay</a:t>
            </a:r>
          </a:p>
        </p:txBody>
      </p:sp>
    </p:spTree>
    <p:extLst>
      <p:ext uri="{BB962C8B-B14F-4D97-AF65-F5344CB8AC3E}">
        <p14:creationId xmlns:p14="http://schemas.microsoft.com/office/powerpoint/2010/main" val="395454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653" y="73409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 smtClean="0">
                <a:latin typeface="+mn-lt"/>
              </a:rPr>
              <a:t>How can a dentist</a:t>
            </a:r>
            <a:br>
              <a:rPr lang="en-US" sz="6000" b="1" dirty="0" smtClean="0">
                <a:latin typeface="+mn-lt"/>
              </a:rPr>
            </a:br>
            <a:r>
              <a:rPr lang="en-US" sz="6000" b="1" dirty="0" smtClean="0">
                <a:latin typeface="+mn-lt"/>
              </a:rPr>
              <a:t> fix a cavity?</a:t>
            </a:r>
            <a:endParaRPr lang="en-US" sz="6000" b="1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735" y="2273967"/>
            <a:ext cx="5271436" cy="395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9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158" y="60575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smtClean="0">
                <a:latin typeface="+mn-lt"/>
              </a:rPr>
              <a:t>A dentist removes the decay and can place a filling.</a:t>
            </a:r>
            <a:endParaRPr lang="en-US" sz="6000" b="1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48492" y="2143800"/>
            <a:ext cx="807791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/>
              <a:t>What color do you think </a:t>
            </a:r>
            <a:endParaRPr lang="en-US" sz="6000" b="1" dirty="0" smtClean="0"/>
          </a:p>
          <a:p>
            <a:pPr algn="ctr"/>
            <a:r>
              <a:rPr lang="en-US" sz="6000" b="1" dirty="0" smtClean="0"/>
              <a:t>fillings </a:t>
            </a:r>
            <a:r>
              <a:rPr lang="en-US" sz="6000" b="1" dirty="0"/>
              <a:t>can be?</a:t>
            </a:r>
            <a:endParaRPr lang="en-US" sz="6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821" y="4082792"/>
            <a:ext cx="2929188" cy="250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2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HPIM73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106" y="2105527"/>
            <a:ext cx="3505200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6"/>
          <p:cNvSpPr>
            <a:spLocks noGrp="1" noChangeArrowheads="1"/>
          </p:cNvSpPr>
          <p:nvPr>
            <p:ph type="title"/>
          </p:nvPr>
        </p:nvSpPr>
        <p:spPr>
          <a:xfrm>
            <a:off x="2915652" y="609601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dirty="0" smtClean="0"/>
              <a:t>  </a:t>
            </a:r>
            <a:r>
              <a:rPr lang="en-US" sz="6000" b="1" dirty="0" smtClean="0">
                <a:latin typeface="+mn-lt"/>
              </a:rPr>
              <a:t>Silver </a:t>
            </a:r>
            <a:r>
              <a:rPr lang="en-US" sz="6000" b="1" dirty="0">
                <a:latin typeface="+mn-lt"/>
              </a:rPr>
              <a:t>Fillings</a:t>
            </a:r>
          </a:p>
        </p:txBody>
      </p:sp>
      <p:pic>
        <p:nvPicPr>
          <p:cNvPr id="15364" name="Picture 5" descr="photo-compos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" t="2438" r="1917" b="60976"/>
          <a:stretch>
            <a:fillRect/>
          </a:stretch>
        </p:blipFill>
        <p:spPr bwMode="auto">
          <a:xfrm>
            <a:off x="5430253" y="2392864"/>
            <a:ext cx="4656138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59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photo-compos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" t="53658" r="3448" b="9756"/>
          <a:stretch>
            <a:fillRect/>
          </a:stretch>
        </p:blipFill>
        <p:spPr bwMode="auto">
          <a:xfrm>
            <a:off x="2527216" y="2177715"/>
            <a:ext cx="645636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08684" y="573673"/>
            <a:ext cx="10515600" cy="13255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 </a:t>
            </a:r>
            <a:r>
              <a:rPr lang="en-US" sz="6000" b="1" dirty="0" smtClean="0">
                <a:latin typeface="+mn-lt"/>
              </a:rPr>
              <a:t>White Fillings</a:t>
            </a:r>
          </a:p>
        </p:txBody>
      </p:sp>
    </p:spTree>
    <p:extLst>
      <p:ext uri="{BB962C8B-B14F-4D97-AF65-F5344CB8AC3E}">
        <p14:creationId xmlns:p14="http://schemas.microsoft.com/office/powerpoint/2010/main" val="103843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485" y="70201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smtClean="0">
                <a:latin typeface="+mn-lt"/>
              </a:rPr>
              <a:t>Raise your </a:t>
            </a:r>
            <a:r>
              <a:rPr lang="en-US" sz="6000" b="1" dirty="0">
                <a:latin typeface="+mn-lt"/>
              </a:rPr>
              <a:t>h</a:t>
            </a:r>
            <a:r>
              <a:rPr lang="en-US" sz="6000" b="1" dirty="0" smtClean="0">
                <a:latin typeface="+mn-lt"/>
              </a:rPr>
              <a:t>and if you</a:t>
            </a:r>
            <a:br>
              <a:rPr lang="en-US" sz="6000" b="1" dirty="0" smtClean="0">
                <a:latin typeface="+mn-lt"/>
              </a:rPr>
            </a:br>
            <a:r>
              <a:rPr lang="en-US" sz="6000" b="1" dirty="0" smtClean="0">
                <a:latin typeface="+mn-lt"/>
              </a:rPr>
              <a:t> have </a:t>
            </a:r>
            <a:r>
              <a:rPr lang="en-US" sz="6000" b="1" dirty="0">
                <a:latin typeface="+mn-lt"/>
              </a:rPr>
              <a:t>h</a:t>
            </a:r>
            <a:r>
              <a:rPr lang="en-US" sz="6000" b="1" dirty="0" smtClean="0">
                <a:latin typeface="+mn-lt"/>
              </a:rPr>
              <a:t>ad </a:t>
            </a:r>
            <a:r>
              <a:rPr lang="en-US" sz="6000" b="1" u="sng" dirty="0" smtClean="0">
                <a:latin typeface="+mn-lt"/>
              </a:rPr>
              <a:t>Sealants</a:t>
            </a:r>
            <a:r>
              <a:rPr lang="en-US" sz="6000" b="1" dirty="0" smtClean="0">
                <a:latin typeface="+mn-lt"/>
              </a:rPr>
              <a:t> before?</a:t>
            </a:r>
            <a:endParaRPr lang="en-US" sz="6000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39" t="39919" r="18606" b="27147"/>
          <a:stretch/>
        </p:blipFill>
        <p:spPr>
          <a:xfrm>
            <a:off x="3449052" y="2721575"/>
            <a:ext cx="4466825" cy="382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2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01979" y="808581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7200" b="1" dirty="0">
                <a:latin typeface="+mn-lt"/>
              </a:rPr>
              <a:t>SEALANTS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40843" r="16066" b="25171"/>
          <a:stretch/>
        </p:blipFill>
        <p:spPr>
          <a:xfrm>
            <a:off x="1374517" y="2374232"/>
            <a:ext cx="8854041" cy="333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0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886326" y="637841"/>
            <a:ext cx="10515600" cy="1325563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6000" b="1" dirty="0" smtClean="0">
                <a:latin typeface="+mn-lt"/>
              </a:rPr>
              <a:t>Why are teeth important?</a:t>
            </a:r>
            <a:br>
              <a:rPr lang="en-US" sz="6000" b="1" dirty="0" smtClean="0">
                <a:latin typeface="+mn-lt"/>
              </a:rPr>
            </a:br>
            <a:r>
              <a:rPr lang="en-US" sz="6000" b="1" dirty="0" smtClean="0">
                <a:latin typeface="+mn-lt"/>
              </a:rPr>
              <a:t>What jobs do they do for us?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2" t="23464" r="9047" b="17048"/>
          <a:stretch/>
        </p:blipFill>
        <p:spPr>
          <a:xfrm>
            <a:off x="2016830" y="2358189"/>
            <a:ext cx="7688643" cy="395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6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693" y="280352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smtClean="0">
                <a:latin typeface="+mn-lt"/>
              </a:rPr>
              <a:t>Besides causing cavities, </a:t>
            </a:r>
            <a:br>
              <a:rPr lang="en-US" sz="6000" b="1" dirty="0" smtClean="0">
                <a:latin typeface="+mn-lt"/>
              </a:rPr>
            </a:br>
            <a:r>
              <a:rPr lang="en-US" sz="6000" b="1" dirty="0" smtClean="0">
                <a:latin typeface="+mn-lt"/>
              </a:rPr>
              <a:t>do you think plaque can be harmful to our gums?</a:t>
            </a:r>
            <a:br>
              <a:rPr lang="en-US" sz="6000" b="1" dirty="0" smtClean="0">
                <a:latin typeface="+mn-lt"/>
              </a:rPr>
            </a:br>
            <a:r>
              <a:rPr lang="en-US" sz="6000" b="1" dirty="0">
                <a:latin typeface="+mn-lt"/>
              </a:rPr>
              <a:t/>
            </a:r>
            <a:br>
              <a:rPr lang="en-US" sz="6000" b="1" dirty="0">
                <a:latin typeface="+mn-lt"/>
              </a:rPr>
            </a:br>
            <a:r>
              <a:rPr lang="en-US" sz="6000" b="1" dirty="0" smtClean="0">
                <a:latin typeface="+mn-lt"/>
              </a:rPr>
              <a:t>Does anyone know another name for gum disease?</a:t>
            </a:r>
            <a:br>
              <a:rPr lang="en-US" sz="6000" b="1" dirty="0" smtClean="0">
                <a:latin typeface="+mn-lt"/>
              </a:rPr>
            </a:br>
            <a:r>
              <a:rPr lang="en-US" sz="8000" b="1" dirty="0">
                <a:latin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0819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2041359" y="445336"/>
            <a:ext cx="10515600" cy="13255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6700" b="1" dirty="0" smtClean="0">
                <a:latin typeface="+mn-lt"/>
              </a:rPr>
              <a:t>Gum Disease (Gingivitis)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4" name="Picture 4" descr="frontal before clea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56" y="2245894"/>
            <a:ext cx="6195155" cy="402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341" y="2245894"/>
            <a:ext cx="5224345" cy="402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1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442" y="68596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smtClean="0">
                <a:latin typeface="+mn-lt"/>
              </a:rPr>
              <a:t>How can we prevent</a:t>
            </a:r>
            <a:br>
              <a:rPr lang="en-US" sz="6000" b="1" dirty="0" smtClean="0">
                <a:latin typeface="+mn-lt"/>
              </a:rPr>
            </a:br>
            <a:r>
              <a:rPr lang="en-US" sz="6000" b="1" dirty="0" smtClean="0">
                <a:latin typeface="+mn-lt"/>
              </a:rPr>
              <a:t> cavities and gum disease?</a:t>
            </a:r>
            <a:endParaRPr lang="en-US" sz="6000" b="1" dirty="0">
              <a:latin typeface="+mn-lt"/>
            </a:endParaRPr>
          </a:p>
        </p:txBody>
      </p:sp>
      <p:pic>
        <p:nvPicPr>
          <p:cNvPr id="3" name="Picture 4" descr="frontal before clea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910" y="2486526"/>
            <a:ext cx="5478385" cy="35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85"/>
          <a:stretch/>
        </p:blipFill>
        <p:spPr>
          <a:xfrm>
            <a:off x="472449" y="2486527"/>
            <a:ext cx="5247355" cy="35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9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9346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smtClean="0">
                <a:latin typeface="+mn-lt"/>
              </a:rPr>
              <a:t>When should we </a:t>
            </a:r>
            <a:br>
              <a:rPr lang="en-US" sz="6000" b="1" dirty="0" smtClean="0">
                <a:latin typeface="+mn-lt"/>
              </a:rPr>
            </a:br>
            <a:r>
              <a:rPr lang="en-US" sz="6000" b="1" dirty="0" smtClean="0">
                <a:latin typeface="+mn-lt"/>
              </a:rPr>
              <a:t>brush our teeth?</a:t>
            </a:r>
            <a:endParaRPr lang="en-US" sz="6000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845" y="2214311"/>
            <a:ext cx="4350501" cy="395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0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242" y="926599"/>
            <a:ext cx="10515600" cy="1325563"/>
          </a:xfrm>
        </p:spPr>
        <p:txBody>
          <a:bodyPr>
            <a:noAutofit/>
          </a:bodyPr>
          <a:lstStyle/>
          <a:p>
            <a:r>
              <a:rPr lang="en-US" sz="6000" b="1" dirty="0" smtClean="0"/>
              <a:t>                    </a:t>
            </a:r>
            <a:r>
              <a:rPr lang="en-US" sz="6000" b="1" dirty="0" smtClean="0">
                <a:latin typeface="+mn-lt"/>
              </a:rPr>
              <a:t> </a:t>
            </a:r>
            <a:r>
              <a:rPr lang="en-US" sz="8000" b="1" dirty="0" smtClean="0">
                <a:latin typeface="+mn-lt"/>
              </a:rPr>
              <a:t>Brush </a:t>
            </a:r>
            <a:r>
              <a:rPr lang="en-US" sz="6000" b="1" dirty="0" smtClean="0"/>
              <a:t/>
            </a:r>
            <a:br>
              <a:rPr lang="en-US" sz="6000" b="1" dirty="0" smtClean="0"/>
            </a:br>
            <a:r>
              <a:rPr lang="en-US" sz="6000" b="1" dirty="0" smtClean="0"/>
              <a:t>     </a:t>
            </a:r>
            <a:r>
              <a:rPr lang="en-US" sz="6000" b="1" dirty="0" smtClean="0">
                <a:latin typeface="+mn-lt"/>
              </a:rPr>
              <a:t>morning </a:t>
            </a:r>
            <a:r>
              <a:rPr lang="en-US" sz="6000" b="1" dirty="0" smtClean="0"/>
              <a:t>             </a:t>
            </a:r>
            <a:r>
              <a:rPr lang="en-US" sz="6000" b="1" dirty="0" smtClean="0">
                <a:latin typeface="+mn-lt"/>
              </a:rPr>
              <a:t>bedtime</a:t>
            </a:r>
            <a:endParaRPr lang="en-US" sz="6000" b="1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422" y="2842109"/>
            <a:ext cx="3537284" cy="35372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720" t="6476" r="10260" b="8564"/>
          <a:stretch/>
        </p:blipFill>
        <p:spPr>
          <a:xfrm>
            <a:off x="6288504" y="2735386"/>
            <a:ext cx="4123949" cy="364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59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116" y="70201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smtClean="0">
                <a:latin typeface="+mn-lt"/>
              </a:rPr>
              <a:t>Brush in slow, small </a:t>
            </a:r>
            <a:r>
              <a:rPr lang="en-US" sz="6000" b="1" dirty="0">
                <a:latin typeface="+mn-lt"/>
              </a:rPr>
              <a:t>c</a:t>
            </a:r>
            <a:r>
              <a:rPr lang="en-US" sz="6000" b="1" dirty="0" smtClean="0">
                <a:latin typeface="+mn-lt"/>
              </a:rPr>
              <a:t>ircles </a:t>
            </a:r>
            <a:br>
              <a:rPr lang="en-US" sz="6000" b="1" dirty="0" smtClean="0">
                <a:latin typeface="+mn-lt"/>
              </a:rPr>
            </a:br>
            <a:r>
              <a:rPr lang="en-US" sz="6000" b="1" dirty="0" smtClean="0">
                <a:latin typeface="+mn-lt"/>
              </a:rPr>
              <a:t>along the </a:t>
            </a:r>
            <a:r>
              <a:rPr lang="en-US" sz="6000" b="1" dirty="0" err="1">
                <a:latin typeface="+mn-lt"/>
              </a:rPr>
              <a:t>g</a:t>
            </a:r>
            <a:r>
              <a:rPr lang="en-US" sz="6000" b="1" dirty="0" err="1" smtClean="0">
                <a:latin typeface="+mn-lt"/>
              </a:rPr>
              <a:t>umline</a:t>
            </a:r>
            <a:endParaRPr lang="en-US" sz="6000" b="1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4" t="38896" r="28994" b="36995"/>
          <a:stretch/>
        </p:blipFill>
        <p:spPr>
          <a:xfrm>
            <a:off x="8082442" y="2527618"/>
            <a:ext cx="3997263" cy="18527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9" t="37765" r="20915" b="21300"/>
          <a:stretch/>
        </p:blipFill>
        <p:spPr>
          <a:xfrm>
            <a:off x="513348" y="2517596"/>
            <a:ext cx="2999873" cy="1899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4" t="38381" r="28070" b="37919"/>
          <a:stretch/>
        </p:blipFill>
        <p:spPr>
          <a:xfrm>
            <a:off x="3704505" y="2527618"/>
            <a:ext cx="4186652" cy="185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4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526" y="287429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smtClean="0">
                <a:latin typeface="+mn-lt"/>
              </a:rPr>
              <a:t>Brush All 3 Sides to Each Tooth</a:t>
            </a:r>
            <a:br>
              <a:rPr lang="en-US" sz="6000" b="1" dirty="0" smtClean="0">
                <a:latin typeface="+mn-lt"/>
              </a:rPr>
            </a:br>
            <a:r>
              <a:rPr lang="en-US" sz="6000" b="1" dirty="0" smtClean="0">
                <a:latin typeface="+mn-lt"/>
              </a:rPr>
              <a:t/>
            </a:r>
            <a:br>
              <a:rPr lang="en-US" sz="6000" b="1" dirty="0" smtClean="0">
                <a:latin typeface="+mn-lt"/>
              </a:rPr>
            </a:br>
            <a:r>
              <a:rPr lang="en-US" sz="6000" b="1" dirty="0">
                <a:latin typeface="+mn-lt"/>
              </a:rPr>
              <a:t/>
            </a:r>
            <a:br>
              <a:rPr lang="en-US" sz="6000" b="1" dirty="0">
                <a:latin typeface="+mn-lt"/>
              </a:rPr>
            </a:br>
            <a:r>
              <a:rPr lang="en-US" sz="6000" b="1" dirty="0" smtClean="0">
                <a:latin typeface="+mn-lt"/>
              </a:rPr>
              <a:t/>
            </a:r>
            <a:br>
              <a:rPr lang="en-US" sz="6000" b="1" dirty="0" smtClean="0">
                <a:latin typeface="+mn-lt"/>
              </a:rPr>
            </a:br>
            <a:r>
              <a:rPr lang="en-US" sz="6000" b="1" dirty="0" smtClean="0">
                <a:latin typeface="+mn-lt"/>
              </a:rPr>
              <a:t/>
            </a:r>
            <a:br>
              <a:rPr lang="en-US" sz="6000" b="1" dirty="0" smtClean="0">
                <a:latin typeface="+mn-lt"/>
              </a:rPr>
            </a:br>
            <a:r>
              <a:rPr lang="en-US" sz="6000" b="1" dirty="0" smtClean="0">
                <a:latin typeface="+mn-lt"/>
              </a:rPr>
              <a:t> Outside, Inside </a:t>
            </a:r>
            <a:br>
              <a:rPr lang="en-US" sz="6000" b="1" dirty="0" smtClean="0">
                <a:latin typeface="+mn-lt"/>
              </a:rPr>
            </a:br>
            <a:r>
              <a:rPr lang="en-US" sz="6000" b="1" dirty="0" smtClean="0">
                <a:latin typeface="+mn-lt"/>
              </a:rPr>
              <a:t>and the Chewing Side</a:t>
            </a:r>
            <a:endParaRPr lang="en-US" sz="6000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280" y="1972428"/>
            <a:ext cx="2381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6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>
                <a:latin typeface="+mn-lt"/>
              </a:rPr>
              <a:t>Brush the Outside</a:t>
            </a:r>
            <a:endParaRPr lang="en-US" sz="6000" b="1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9" t="37765" r="20915" b="21300"/>
          <a:stretch/>
        </p:blipFill>
        <p:spPr>
          <a:xfrm>
            <a:off x="3070710" y="1989220"/>
            <a:ext cx="5752447" cy="364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>
                <a:latin typeface="+mn-lt"/>
              </a:rPr>
              <a:t>The Inside</a:t>
            </a:r>
            <a:endParaRPr lang="en-US" sz="6000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0" t="6987" r="24146" b="17913"/>
          <a:stretch/>
        </p:blipFill>
        <p:spPr>
          <a:xfrm>
            <a:off x="3320716" y="1690688"/>
            <a:ext cx="5470357" cy="441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81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132" y="52554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latin typeface="+mn-lt"/>
              </a:rPr>
              <a:t>The Chewing Side</a:t>
            </a:r>
            <a:endParaRPr lang="en-US" sz="6000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2" t="14551" r="25184" b="43635"/>
          <a:stretch/>
        </p:blipFill>
        <p:spPr>
          <a:xfrm>
            <a:off x="2900595" y="1851109"/>
            <a:ext cx="6162674" cy="386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8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6000" b="1" dirty="0">
                <a:latin typeface="+mn-lt"/>
              </a:rPr>
              <a:t>Eating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1762125"/>
            <a:ext cx="8305800" cy="4114800"/>
          </a:xfrm>
        </p:spPr>
        <p:txBody>
          <a:bodyPr/>
          <a:lstStyle/>
          <a:p>
            <a:pPr eaLnBrk="1" hangingPunct="1"/>
            <a:endParaRPr lang="en-US" altLang="en-US" sz="4800" dirty="0">
              <a:latin typeface="Tahoma" panose="020B060403050404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4800" dirty="0">
              <a:latin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7" t="15673" r="12960"/>
          <a:stretch/>
        </p:blipFill>
        <p:spPr>
          <a:xfrm>
            <a:off x="6353634" y="1690688"/>
            <a:ext cx="4125312" cy="45479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3" t="5614" r="8911" b="-234"/>
          <a:stretch/>
        </p:blipFill>
        <p:spPr>
          <a:xfrm>
            <a:off x="2086434" y="1690688"/>
            <a:ext cx="4009566" cy="459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3386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79" y="54158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latin typeface="+mn-lt"/>
              </a:rPr>
              <a:t>Brush for 2 Minutes</a:t>
            </a:r>
            <a:endParaRPr lang="en-US" sz="6000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6" t="7953" r="16627"/>
          <a:stretch/>
        </p:blipFill>
        <p:spPr>
          <a:xfrm>
            <a:off x="4256610" y="1716505"/>
            <a:ext cx="2432947" cy="481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8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6000" b="1" dirty="0" smtClean="0">
                <a:latin typeface="+mn-lt"/>
              </a:rPr>
              <a:t>Use a small amount</a:t>
            </a:r>
            <a:br>
              <a:rPr lang="en-US" sz="6000" b="1" dirty="0" smtClean="0">
                <a:latin typeface="+mn-lt"/>
              </a:rPr>
            </a:br>
            <a:r>
              <a:rPr lang="en-US" sz="6000" b="1" dirty="0" smtClean="0">
                <a:latin typeface="+mn-lt"/>
              </a:rPr>
              <a:t> of fluoride toothpaste</a:t>
            </a:r>
            <a:endParaRPr lang="en-US" sz="6000" b="1" dirty="0">
              <a:latin typeface="+mn-lt"/>
            </a:endParaRPr>
          </a:p>
        </p:txBody>
      </p:sp>
      <p:pic>
        <p:nvPicPr>
          <p:cNvPr id="4" name="Picture 16" descr="Fluoridated toothpaste - pea-sized amount 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9" t="4210" b="29167"/>
          <a:stretch>
            <a:fillRect/>
          </a:stretch>
        </p:blipFill>
        <p:spPr bwMode="auto">
          <a:xfrm>
            <a:off x="3053407" y="2116471"/>
            <a:ext cx="6085186" cy="4236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3801979" y="2695075"/>
            <a:ext cx="4588041" cy="84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882" tIns="50941" rIns="101882" bIns="50941">
            <a:spAutoFit/>
          </a:bodyPr>
          <a:lstStyle>
            <a:lvl1pPr defTabSz="1019175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19175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191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19175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19175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19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19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19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191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Pea-size for children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3 years of age and older</a:t>
            </a:r>
          </a:p>
        </p:txBody>
      </p:sp>
    </p:spTree>
    <p:extLst>
      <p:ext uri="{BB962C8B-B14F-4D97-AF65-F5344CB8AC3E}">
        <p14:creationId xmlns:p14="http://schemas.microsoft.com/office/powerpoint/2010/main" val="202847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158" y="95868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 smtClean="0"/>
              <a:t>How can we remove plaque </a:t>
            </a:r>
            <a:br>
              <a:rPr lang="en-US" sz="6600" b="1" dirty="0" smtClean="0"/>
            </a:br>
            <a:r>
              <a:rPr lang="en-US" sz="6600" b="1" dirty="0" smtClean="0"/>
              <a:t>between our teeth?</a:t>
            </a:r>
            <a:endParaRPr lang="en-US" sz="6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32" y="2883569"/>
            <a:ext cx="3009148" cy="300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73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71337" y="176463"/>
            <a:ext cx="103632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6000" b="1" dirty="0" smtClean="0">
                <a:latin typeface="+mn-lt"/>
              </a:rPr>
              <a:t>Flossing</a:t>
            </a:r>
          </a:p>
        </p:txBody>
      </p:sp>
      <p:sp>
        <p:nvSpPr>
          <p:cNvPr id="25603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09075" y="1307431"/>
            <a:ext cx="3810000" cy="5538537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Cleans between </a:t>
            </a:r>
            <a:r>
              <a:rPr lang="en-US" altLang="en-US" sz="4000" dirty="0" smtClean="0"/>
              <a:t>teeth</a:t>
            </a:r>
            <a:endParaRPr lang="en-US" altLang="en-US" sz="4000" dirty="0"/>
          </a:p>
          <a:p>
            <a:pPr eaLnBrk="1" hangingPunct="1"/>
            <a:r>
              <a:rPr lang="en-US" altLang="en-US" sz="4000" dirty="0" smtClean="0"/>
              <a:t>Once </a:t>
            </a:r>
            <a:r>
              <a:rPr lang="en-US" altLang="en-US" sz="4000" dirty="0"/>
              <a:t>a </a:t>
            </a:r>
            <a:r>
              <a:rPr lang="en-US" altLang="en-US" sz="4000" dirty="0" smtClean="0"/>
              <a:t>day</a:t>
            </a:r>
            <a:endParaRPr lang="en-US" altLang="en-US" sz="4000" dirty="0"/>
          </a:p>
          <a:p>
            <a:pPr eaLnBrk="1" hangingPunct="1"/>
            <a:r>
              <a:rPr lang="en-US" altLang="en-US" sz="4000" dirty="0"/>
              <a:t>Wrap </a:t>
            </a:r>
            <a:r>
              <a:rPr lang="en-US" altLang="en-US" sz="4000" dirty="0" smtClean="0"/>
              <a:t>floss around </a:t>
            </a:r>
            <a:r>
              <a:rPr lang="en-US" altLang="en-US" sz="4000" dirty="0"/>
              <a:t>the </a:t>
            </a:r>
            <a:r>
              <a:rPr lang="en-US" altLang="en-US" sz="4000" dirty="0" smtClean="0"/>
              <a:t>tooth</a:t>
            </a:r>
            <a:endParaRPr lang="en-US" altLang="en-US" sz="4000" dirty="0"/>
          </a:p>
          <a:p>
            <a:pPr eaLnBrk="1" hangingPunct="1"/>
            <a:r>
              <a:rPr lang="en-US" altLang="en-US" sz="4000" dirty="0" smtClean="0"/>
              <a:t>Move </a:t>
            </a:r>
            <a:r>
              <a:rPr lang="en-US" altLang="en-US" sz="4000" dirty="0"/>
              <a:t>floss up and down</a:t>
            </a:r>
          </a:p>
          <a:p>
            <a:pPr eaLnBrk="1" hangingPunct="1"/>
            <a:endParaRPr lang="en-US" altLang="en-US" dirty="0">
              <a:latin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1" b="35765"/>
          <a:stretch/>
        </p:blipFill>
        <p:spPr>
          <a:xfrm>
            <a:off x="5081337" y="352312"/>
            <a:ext cx="3785938" cy="2997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1" t="1447" r="4986" b="31764"/>
          <a:stretch/>
        </p:blipFill>
        <p:spPr>
          <a:xfrm>
            <a:off x="6974306" y="3525601"/>
            <a:ext cx="3978443" cy="298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659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327" y="281956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smtClean="0">
                <a:latin typeface="+mn-lt"/>
              </a:rPr>
              <a:t>Besides brushing and flossing </a:t>
            </a:r>
            <a:br>
              <a:rPr lang="en-US" sz="6000" b="1" dirty="0" smtClean="0">
                <a:latin typeface="+mn-lt"/>
              </a:rPr>
            </a:br>
            <a:r>
              <a:rPr lang="en-US" sz="6000" b="1" dirty="0" smtClean="0">
                <a:latin typeface="+mn-lt"/>
              </a:rPr>
              <a:t>to remove plaque, </a:t>
            </a:r>
            <a:br>
              <a:rPr lang="en-US" sz="6000" b="1" dirty="0" smtClean="0">
                <a:latin typeface="+mn-lt"/>
              </a:rPr>
            </a:br>
            <a:r>
              <a:rPr lang="en-US" sz="6000" b="1" dirty="0" smtClean="0">
                <a:latin typeface="+mn-lt"/>
              </a:rPr>
              <a:t>how else can we work to </a:t>
            </a:r>
            <a:br>
              <a:rPr lang="en-US" sz="6000" b="1" dirty="0" smtClean="0">
                <a:latin typeface="+mn-lt"/>
              </a:rPr>
            </a:br>
            <a:r>
              <a:rPr lang="en-US" sz="6000" b="1" dirty="0" smtClean="0">
                <a:latin typeface="+mn-lt"/>
              </a:rPr>
              <a:t>keep our teeth healthy?</a:t>
            </a:r>
            <a:br>
              <a:rPr lang="en-US" sz="6000" b="1" dirty="0" smtClean="0">
                <a:latin typeface="+mn-lt"/>
              </a:rPr>
            </a:br>
            <a:r>
              <a:rPr lang="en-US" sz="6000" b="1" dirty="0">
                <a:latin typeface="+mn-lt"/>
              </a:rPr>
              <a:t/>
            </a:r>
            <a:br>
              <a:rPr lang="en-US" sz="6000" b="1" dirty="0">
                <a:latin typeface="+mn-lt"/>
              </a:rPr>
            </a:br>
            <a:r>
              <a:rPr lang="en-US" sz="6000" b="1" dirty="0" smtClean="0">
                <a:latin typeface="+mn-lt"/>
              </a:rPr>
              <a:t>Who do we go see to find out how healthy our teeth are?</a:t>
            </a:r>
            <a:endParaRPr lang="en-US" sz="6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285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>
                <a:latin typeface="+mn-lt"/>
              </a:rPr>
              <a:t>Visit the Dentist Regularly</a:t>
            </a:r>
            <a:endParaRPr lang="en-US" sz="6000" b="1" dirty="0">
              <a:latin typeface="+mn-lt"/>
            </a:endParaRPr>
          </a:p>
        </p:txBody>
      </p:sp>
      <p:pic>
        <p:nvPicPr>
          <p:cNvPr id="3" name="Picture 7" descr="100_019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" t="4434" r="1663" b="6895"/>
          <a:stretch>
            <a:fillRect/>
          </a:stretch>
        </p:blipFill>
        <p:spPr bwMode="auto">
          <a:xfrm>
            <a:off x="2470484" y="1690688"/>
            <a:ext cx="6641432" cy="4648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667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774032" y="2803525"/>
            <a:ext cx="10515600" cy="1325563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6000" b="1" dirty="0" smtClean="0">
                <a:latin typeface="+mn-lt"/>
              </a:rPr>
              <a:t>Do the foods we eat affect how healthy our teeth are?</a:t>
            </a:r>
            <a:br>
              <a:rPr lang="en-US" sz="6000" b="1" dirty="0" smtClean="0">
                <a:latin typeface="+mn-lt"/>
              </a:rPr>
            </a:br>
            <a:r>
              <a:rPr lang="en-US" sz="6000" b="1" dirty="0">
                <a:latin typeface="+mn-lt"/>
              </a:rPr>
              <a:t/>
            </a:r>
            <a:br>
              <a:rPr lang="en-US" sz="6000" b="1" dirty="0">
                <a:latin typeface="+mn-lt"/>
              </a:rPr>
            </a:br>
            <a:r>
              <a:rPr lang="en-US" sz="6000" b="1" dirty="0" smtClean="0">
                <a:latin typeface="+mn-lt"/>
              </a:rPr>
              <a:t>What ingredient is especially harmful to our teeth?</a:t>
            </a:r>
            <a:br>
              <a:rPr lang="en-US" sz="6000" b="1" dirty="0" smtClean="0">
                <a:latin typeface="+mn-lt"/>
              </a:rPr>
            </a:br>
            <a:r>
              <a:rPr lang="en-US" sz="7200" b="1" dirty="0">
                <a:latin typeface="+mn-lt"/>
              </a:rPr>
              <a:t>?</a:t>
            </a:r>
            <a:endParaRPr lang="en-US" sz="7200" b="1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106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032" y="65388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latin typeface="+mn-lt"/>
              </a:rPr>
              <a:t>Try to limit sugary </a:t>
            </a:r>
            <a:r>
              <a:rPr lang="en-US" sz="6600" b="1" dirty="0" smtClean="0">
                <a:latin typeface="+mn-lt"/>
              </a:rPr>
              <a:t/>
            </a:r>
            <a:br>
              <a:rPr lang="en-US" sz="6600" b="1" dirty="0" smtClean="0">
                <a:latin typeface="+mn-lt"/>
              </a:rPr>
            </a:br>
            <a:r>
              <a:rPr lang="en-US" sz="6600" b="1" dirty="0" smtClean="0">
                <a:latin typeface="+mn-lt"/>
              </a:rPr>
              <a:t>drinks </a:t>
            </a:r>
            <a:r>
              <a:rPr lang="en-US" sz="6600" b="1" dirty="0">
                <a:latin typeface="+mn-lt"/>
              </a:rPr>
              <a:t>and foods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9"/>
          <a:stretch/>
        </p:blipFill>
        <p:spPr>
          <a:xfrm>
            <a:off x="4144378" y="2257926"/>
            <a:ext cx="3486150" cy="443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2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04" y="2498725"/>
            <a:ext cx="11806989" cy="1325563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 smtClean="0">
                <a:latin typeface="+mn-lt"/>
              </a:rPr>
              <a:t>Fruits and vegetables </a:t>
            </a:r>
            <a:br>
              <a:rPr lang="en-US" sz="6600" b="1" dirty="0" smtClean="0">
                <a:latin typeface="+mn-lt"/>
              </a:rPr>
            </a:br>
            <a:r>
              <a:rPr lang="en-US" sz="6600" b="1" dirty="0" smtClean="0">
                <a:latin typeface="+mn-lt"/>
              </a:rPr>
              <a:t>make better snacks</a:t>
            </a:r>
            <a:br>
              <a:rPr lang="en-US" sz="6600" b="1" dirty="0" smtClean="0">
                <a:latin typeface="+mn-lt"/>
              </a:rPr>
            </a:br>
            <a:r>
              <a:rPr lang="en-US" sz="5400" b="1" dirty="0">
                <a:latin typeface="+mn-lt"/>
              </a:rPr>
              <a:t/>
            </a:r>
            <a:br>
              <a:rPr lang="en-US" sz="5400" b="1" dirty="0">
                <a:latin typeface="+mn-lt"/>
              </a:rPr>
            </a:br>
            <a:r>
              <a:rPr lang="en-US" sz="4800" b="1" dirty="0" smtClean="0">
                <a:latin typeface="+mn-lt"/>
              </a:rPr>
              <a:t/>
            </a:r>
            <a:br>
              <a:rPr lang="en-US" sz="4800" b="1" dirty="0" smtClean="0">
                <a:latin typeface="+mn-lt"/>
              </a:rPr>
            </a:br>
            <a:r>
              <a:rPr lang="en-US" sz="4800" b="1" dirty="0">
                <a:latin typeface="+mn-lt"/>
              </a:rPr>
              <a:t/>
            </a:r>
            <a:br>
              <a:rPr lang="en-US" sz="4800" b="1" dirty="0">
                <a:latin typeface="+mn-lt"/>
              </a:rPr>
            </a:br>
            <a:r>
              <a:rPr lang="en-US" sz="4800" b="1" dirty="0" smtClean="0">
                <a:latin typeface="+mn-lt"/>
              </a:rPr>
              <a:t/>
            </a:r>
            <a:br>
              <a:rPr lang="en-US" sz="4800" b="1" dirty="0" smtClean="0">
                <a:latin typeface="+mn-lt"/>
              </a:rPr>
            </a:br>
            <a:endParaRPr lang="en-US" sz="6600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3" t="14066" r="19992"/>
          <a:stretch/>
        </p:blipFill>
        <p:spPr>
          <a:xfrm>
            <a:off x="3656632" y="2498725"/>
            <a:ext cx="4123785" cy="411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mntdew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92301" y="457200"/>
            <a:ext cx="4176713" cy="5791200"/>
          </a:xfrm>
          <a:noFill/>
        </p:spPr>
      </p:pic>
      <p:sp>
        <p:nvSpPr>
          <p:cNvPr id="29699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6220326" y="1499937"/>
            <a:ext cx="3810000" cy="41148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5400" dirty="0"/>
              <a:t>	</a:t>
            </a:r>
            <a:r>
              <a:rPr lang="en-US" altLang="en-US" sz="6000" b="1" dirty="0"/>
              <a:t>How much sugar is in </a:t>
            </a:r>
            <a:br>
              <a:rPr lang="en-US" altLang="en-US" sz="6000" b="1" dirty="0"/>
            </a:br>
            <a:r>
              <a:rPr lang="en-US" altLang="en-US" sz="6000" b="1" dirty="0"/>
              <a:t>a 20 </a:t>
            </a:r>
            <a:r>
              <a:rPr lang="en-US" altLang="en-US" sz="6000" b="1" dirty="0" err="1"/>
              <a:t>oz</a:t>
            </a:r>
            <a:r>
              <a:rPr lang="en-US" altLang="en-US" sz="6000" b="1" dirty="0"/>
              <a:t> Mt. Dew?</a:t>
            </a:r>
          </a:p>
        </p:txBody>
      </p:sp>
    </p:spTree>
    <p:extLst>
      <p:ext uri="{BB962C8B-B14F-4D97-AF65-F5344CB8AC3E}">
        <p14:creationId xmlns:p14="http://schemas.microsoft.com/office/powerpoint/2010/main" val="356997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6000" b="1" dirty="0">
                <a:latin typeface="+mn-lt"/>
              </a:rPr>
              <a:t>Talking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74966" y="182880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en-US" sz="48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4800" dirty="0">
              <a:latin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8" r="12086"/>
          <a:stretch/>
        </p:blipFill>
        <p:spPr>
          <a:xfrm>
            <a:off x="3529264" y="1507957"/>
            <a:ext cx="4757158" cy="508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1606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mntdewsu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914400"/>
            <a:ext cx="37369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6"/>
          <p:cNvSpPr>
            <a:spLocks noChangeArrowheads="1"/>
          </p:cNvSpPr>
          <p:nvPr/>
        </p:nvSpPr>
        <p:spPr bwMode="auto">
          <a:xfrm>
            <a:off x="6172200" y="463689"/>
            <a:ext cx="41910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6000" b="1" dirty="0">
                <a:latin typeface="+mn-lt"/>
              </a:rPr>
              <a:t>19 teaspoons </a:t>
            </a:r>
          </a:p>
          <a:p>
            <a:pPr algn="ctr"/>
            <a:r>
              <a:rPr lang="en-US" altLang="en-US" sz="6000" b="1" dirty="0">
                <a:latin typeface="+mn-lt"/>
              </a:rPr>
              <a:t> of sugar</a:t>
            </a:r>
          </a:p>
          <a:p>
            <a:pPr algn="ctr"/>
            <a:endParaRPr lang="en-US" altLang="en-US" sz="6000" b="1" dirty="0">
              <a:latin typeface="+mn-lt"/>
            </a:endParaRPr>
          </a:p>
          <a:p>
            <a:pPr algn="ctr"/>
            <a:r>
              <a:rPr lang="en-US" altLang="en-US" sz="6000" b="1" dirty="0">
                <a:latin typeface="+mn-lt"/>
              </a:rPr>
              <a:t>90 mg of caffeine</a:t>
            </a:r>
          </a:p>
        </p:txBody>
      </p:sp>
    </p:spTree>
    <p:extLst>
      <p:ext uri="{BB962C8B-B14F-4D97-AF65-F5344CB8AC3E}">
        <p14:creationId xmlns:p14="http://schemas.microsoft.com/office/powerpoint/2010/main" val="51184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898358" y="1395663"/>
            <a:ext cx="103632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b="1" dirty="0" smtClean="0">
                <a:latin typeface="+mn-lt"/>
              </a:rPr>
              <a:t>Fluoride Helps Prevent Cavities </a:t>
            </a:r>
            <a:r>
              <a:rPr lang="en-US" sz="6000" b="1" dirty="0" smtClean="0">
                <a:latin typeface="+mn-lt"/>
              </a:rPr>
              <a:t/>
            </a:r>
            <a:br>
              <a:rPr lang="en-US" sz="6000" b="1" dirty="0" smtClean="0">
                <a:latin typeface="+mn-lt"/>
              </a:rPr>
            </a:br>
            <a:r>
              <a:rPr lang="en-US" sz="6000" b="1" dirty="0">
                <a:latin typeface="+mn-lt"/>
              </a:rPr>
              <a:t/>
            </a:r>
            <a:br>
              <a:rPr lang="en-US" sz="6000" b="1" dirty="0">
                <a:latin typeface="+mn-lt"/>
              </a:rPr>
            </a:br>
            <a:r>
              <a:rPr lang="en-US" sz="6000" b="1" dirty="0" smtClean="0">
                <a:latin typeface="+mn-lt"/>
              </a:rPr>
              <a:t>Where do we find fluoride?</a:t>
            </a:r>
            <a:endParaRPr lang="en-US" sz="6000" b="1" dirty="0"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663" y="3412958"/>
            <a:ext cx="3009148" cy="300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2955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Oral B toothpast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4" t="30303" r="-3927" b="4279"/>
          <a:stretch/>
        </p:blipFill>
        <p:spPr bwMode="auto">
          <a:xfrm>
            <a:off x="802106" y="201419"/>
            <a:ext cx="1556272" cy="333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 descr="Fluoridated toothpaste - pea-sized amount 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9" t="4210" b="29167"/>
          <a:stretch>
            <a:fillRect/>
          </a:stretch>
        </p:blipFill>
        <p:spPr bwMode="auto">
          <a:xfrm>
            <a:off x="2358378" y="928162"/>
            <a:ext cx="2701500" cy="188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150" y="83224"/>
            <a:ext cx="3622865" cy="27171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467" y="3621916"/>
            <a:ext cx="2018987" cy="3024426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3"/>
          </p:nvPr>
        </p:nvSpPr>
        <p:spPr>
          <a:xfrm>
            <a:off x="2233167" y="2895172"/>
            <a:ext cx="5080000" cy="1981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</a:t>
            </a:r>
            <a:r>
              <a:rPr lang="en-US" sz="3200" b="1" dirty="0" smtClean="0"/>
              <a:t>Toothpaste</a:t>
            </a:r>
            <a:endParaRPr lang="en-US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2708139" y="4962732"/>
            <a:ext cx="21836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/>
              <a:t>Mouthrinse</a:t>
            </a:r>
            <a:endParaRPr lang="en-US" sz="3200" b="1" dirty="0"/>
          </a:p>
        </p:txBody>
      </p:sp>
      <p:sp>
        <p:nvSpPr>
          <p:cNvPr id="6" name="Rectangle 5"/>
          <p:cNvSpPr/>
          <p:nvPr/>
        </p:nvSpPr>
        <p:spPr>
          <a:xfrm>
            <a:off x="7183299" y="2900672"/>
            <a:ext cx="25440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At the Dentist</a:t>
            </a:r>
            <a:endParaRPr lang="en-US" sz="3200" b="1" dirty="0"/>
          </a:p>
        </p:txBody>
      </p:sp>
      <p:sp>
        <p:nvSpPr>
          <p:cNvPr id="8" name="Rectangle 7"/>
          <p:cNvSpPr/>
          <p:nvPr/>
        </p:nvSpPr>
        <p:spPr>
          <a:xfrm>
            <a:off x="7671629" y="5931644"/>
            <a:ext cx="16518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In Water</a:t>
            </a:r>
            <a:endParaRPr lang="en-US" sz="32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176" y="3621916"/>
            <a:ext cx="2292767" cy="231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769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98621" y="257893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smtClean="0">
                <a:latin typeface="+mn-lt"/>
              </a:rPr>
              <a:t>Raise your hand if </a:t>
            </a:r>
            <a:br>
              <a:rPr lang="en-US" sz="6000" b="1" dirty="0" smtClean="0">
                <a:latin typeface="+mn-lt"/>
              </a:rPr>
            </a:br>
            <a:r>
              <a:rPr lang="en-US" sz="6000" b="1" dirty="0" smtClean="0">
                <a:latin typeface="+mn-lt"/>
              </a:rPr>
              <a:t>your play sports?</a:t>
            </a:r>
            <a:br>
              <a:rPr lang="en-US" sz="6000" b="1" dirty="0" smtClean="0">
                <a:latin typeface="+mn-lt"/>
              </a:rPr>
            </a:br>
            <a:r>
              <a:rPr lang="en-US" sz="6000" b="1" dirty="0" smtClean="0">
                <a:latin typeface="+mn-lt"/>
              </a:rPr>
              <a:t/>
            </a:r>
            <a:br>
              <a:rPr lang="en-US" sz="6000" b="1" dirty="0" smtClean="0">
                <a:latin typeface="+mn-lt"/>
              </a:rPr>
            </a:br>
            <a:r>
              <a:rPr lang="en-US" sz="6000" b="1" dirty="0">
                <a:latin typeface="+mn-lt"/>
              </a:rPr>
              <a:t/>
            </a:r>
            <a:br>
              <a:rPr lang="en-US" sz="6000" b="1" dirty="0">
                <a:latin typeface="+mn-lt"/>
              </a:rPr>
            </a:br>
            <a:r>
              <a:rPr lang="en-US" sz="6000" b="1" dirty="0" smtClean="0">
                <a:latin typeface="+mn-lt"/>
              </a:rPr>
              <a:t/>
            </a:r>
            <a:br>
              <a:rPr lang="en-US" sz="6000" b="1" dirty="0" smtClean="0">
                <a:latin typeface="+mn-lt"/>
              </a:rPr>
            </a:br>
            <a:r>
              <a:rPr lang="en-US" sz="6000" b="1" dirty="0" smtClean="0">
                <a:latin typeface="+mn-lt"/>
              </a:rPr>
              <a:t>What can you wear to protect your teeth during sports?</a:t>
            </a:r>
            <a:endParaRPr lang="en-US" sz="6000" b="1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4926" y="2214499"/>
            <a:ext cx="2121495" cy="205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86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13989" y="1209495"/>
            <a:ext cx="10363200" cy="1143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6000" b="1" dirty="0" err="1">
                <a:latin typeface="+mn-lt"/>
              </a:rPr>
              <a:t>Mouthguards</a:t>
            </a:r>
            <a:r>
              <a:rPr lang="en-US" sz="6000" b="1" dirty="0">
                <a:latin typeface="+mn-lt"/>
              </a:rPr>
              <a:t/>
            </a:r>
            <a:br>
              <a:rPr lang="en-US" sz="6000" b="1" dirty="0">
                <a:latin typeface="+mn-lt"/>
              </a:rPr>
            </a:br>
            <a:r>
              <a:rPr lang="en-US" sz="6000" b="1" dirty="0">
                <a:latin typeface="+mn-lt"/>
              </a:rPr>
              <a:t>for </a:t>
            </a:r>
            <a:r>
              <a:rPr lang="en-US" sz="6000" b="1" dirty="0" smtClean="0">
                <a:latin typeface="+mn-lt"/>
              </a:rPr>
              <a:t>Sports</a:t>
            </a:r>
            <a:r>
              <a:rPr lang="en-US" altLang="en-US" sz="6000" dirty="0"/>
              <a:t/>
            </a:r>
            <a:br>
              <a:rPr lang="en-US" altLang="en-US" sz="6000" dirty="0"/>
            </a:br>
            <a:r>
              <a:rPr lang="en-US" altLang="en-US" sz="6000" dirty="0"/>
              <a:t/>
            </a:r>
            <a:br>
              <a:rPr lang="en-US" altLang="en-US" sz="6000" dirty="0"/>
            </a:br>
            <a:endParaRPr lang="en-US" sz="6000" b="1" dirty="0">
              <a:latin typeface="+mn-lt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70421" y="176463"/>
            <a:ext cx="5288549" cy="7700210"/>
          </a:xfrm>
        </p:spPr>
        <p:txBody>
          <a:bodyPr>
            <a:normAutofit/>
          </a:bodyPr>
          <a:lstStyle/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  <a:p>
            <a:pPr marL="0" indent="0" algn="ctr" eaLnBrk="1" hangingPunct="1">
              <a:buNone/>
            </a:pPr>
            <a:r>
              <a:rPr lang="en-US" altLang="en-US" sz="4400" dirty="0"/>
              <a:t>Boil and </a:t>
            </a:r>
            <a:r>
              <a:rPr lang="en-US" altLang="en-US" sz="4400" dirty="0" smtClean="0"/>
              <a:t>Bite</a:t>
            </a:r>
          </a:p>
          <a:p>
            <a:pPr eaLnBrk="1" hangingPunct="1"/>
            <a:endParaRPr lang="en-US" altLang="en-US" sz="4700" dirty="0"/>
          </a:p>
          <a:p>
            <a:pPr eaLnBrk="1" hangingPunct="1"/>
            <a:endParaRPr lang="en-US" altLang="en-US" sz="4700" dirty="0" smtClean="0"/>
          </a:p>
          <a:p>
            <a:pPr marL="0" indent="0" eaLnBrk="1" hangingPunct="1">
              <a:buNone/>
            </a:pPr>
            <a:endParaRPr lang="en-US" altLang="en-US" sz="4700" dirty="0"/>
          </a:p>
          <a:p>
            <a:pPr marL="0" indent="0" eaLnBrk="1" hangingPunct="1">
              <a:buNone/>
            </a:pPr>
            <a:endParaRPr lang="en-US" altLang="en-US" sz="47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3" t="2678" r="11911"/>
          <a:stretch/>
        </p:blipFill>
        <p:spPr>
          <a:xfrm>
            <a:off x="1796716" y="2913329"/>
            <a:ext cx="3609473" cy="37543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739" y="3234648"/>
            <a:ext cx="4577347" cy="34330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69739" y="1567665"/>
            <a:ext cx="465101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4800" dirty="0" smtClean="0"/>
              <a:t>Custom fit </a:t>
            </a:r>
          </a:p>
          <a:p>
            <a:pPr algn="ctr"/>
            <a:r>
              <a:rPr lang="en-US" altLang="en-US" sz="4800" dirty="0" smtClean="0"/>
              <a:t>made by a dentist</a:t>
            </a:r>
            <a:endParaRPr lang="en-US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40930486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242" y="265914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latin typeface="+mn-lt"/>
              </a:rPr>
              <a:t>Do you think tobacco products </a:t>
            </a:r>
            <a:br>
              <a:rPr lang="en-US" sz="4800" b="1" dirty="0" smtClean="0">
                <a:latin typeface="+mn-lt"/>
              </a:rPr>
            </a:br>
            <a:r>
              <a:rPr lang="en-US" sz="4800" b="1" dirty="0" smtClean="0">
                <a:latin typeface="+mn-lt"/>
              </a:rPr>
              <a:t>can be unhealthy </a:t>
            </a:r>
            <a:br>
              <a:rPr lang="en-US" sz="4800" b="1" dirty="0" smtClean="0">
                <a:latin typeface="+mn-lt"/>
              </a:rPr>
            </a:br>
            <a:r>
              <a:rPr lang="en-US" sz="4800" b="1" dirty="0" smtClean="0">
                <a:latin typeface="+mn-lt"/>
              </a:rPr>
              <a:t>for your teeth and gums?</a:t>
            </a:r>
            <a:br>
              <a:rPr lang="en-US" sz="4800" b="1" dirty="0" smtClean="0">
                <a:latin typeface="+mn-lt"/>
              </a:rPr>
            </a:br>
            <a:r>
              <a:rPr lang="en-US" sz="4800" b="1" dirty="0" smtClean="0">
                <a:latin typeface="+mn-lt"/>
              </a:rPr>
              <a:t/>
            </a:r>
            <a:br>
              <a:rPr lang="en-US" sz="4800" b="1" dirty="0" smtClean="0">
                <a:latin typeface="+mn-lt"/>
              </a:rPr>
            </a:br>
            <a:r>
              <a:rPr lang="en-US" sz="4800" b="1" dirty="0" smtClean="0">
                <a:latin typeface="+mn-lt"/>
              </a:rPr>
              <a:t/>
            </a:r>
            <a:br>
              <a:rPr lang="en-US" sz="4800" b="1" dirty="0" smtClean="0">
                <a:latin typeface="+mn-lt"/>
              </a:rPr>
            </a:br>
            <a:r>
              <a:rPr lang="en-US" sz="4800" b="1" dirty="0">
                <a:latin typeface="+mn-lt"/>
              </a:rPr>
              <a:t/>
            </a:r>
            <a:br>
              <a:rPr lang="en-US" sz="4800" b="1" dirty="0">
                <a:latin typeface="+mn-lt"/>
              </a:rPr>
            </a:br>
            <a:r>
              <a:rPr lang="en-US" sz="4800" b="1" dirty="0">
                <a:latin typeface="+mn-lt"/>
              </a:rPr>
              <a:t/>
            </a:r>
            <a:br>
              <a:rPr lang="en-US" sz="4800" b="1" dirty="0">
                <a:latin typeface="+mn-lt"/>
              </a:rPr>
            </a:br>
            <a:r>
              <a:rPr lang="en-US" sz="4800" b="1" dirty="0" smtClean="0">
                <a:latin typeface="+mn-lt"/>
              </a:rPr>
              <a:t>What might be some of the effects </a:t>
            </a:r>
            <a:br>
              <a:rPr lang="en-US" sz="4800" b="1" dirty="0" smtClean="0">
                <a:latin typeface="+mn-lt"/>
              </a:rPr>
            </a:br>
            <a:r>
              <a:rPr lang="en-US" sz="4800" b="1" dirty="0" smtClean="0">
                <a:latin typeface="+mn-lt"/>
              </a:rPr>
              <a:t>in the mouth if someone </a:t>
            </a:r>
            <a:br>
              <a:rPr lang="en-US" sz="4800" b="1" dirty="0" smtClean="0">
                <a:latin typeface="+mn-lt"/>
              </a:rPr>
            </a:br>
            <a:r>
              <a:rPr lang="en-US" sz="4800" b="1" dirty="0" smtClean="0">
                <a:latin typeface="+mn-lt"/>
              </a:rPr>
              <a:t>uses these products? </a:t>
            </a:r>
            <a:endParaRPr lang="en-US" sz="4800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536" y="1941303"/>
            <a:ext cx="3441032" cy="24732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053" y="2322671"/>
            <a:ext cx="2755151" cy="209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00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 descr="RJ-Leukoplakia5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427" y="560158"/>
            <a:ext cx="392588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87116" y="4202425"/>
            <a:ext cx="46437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/>
              <a:t>Can stain teeth </a:t>
            </a:r>
          </a:p>
          <a:p>
            <a:r>
              <a:rPr lang="en-US" sz="3600" b="1" dirty="0"/>
              <a:t>G</a:t>
            </a:r>
            <a:r>
              <a:rPr lang="en-US" sz="3600" b="1" dirty="0" smtClean="0"/>
              <a:t>ums can pull back</a:t>
            </a:r>
            <a:endParaRPr lang="en-US" sz="3600" b="1" dirty="0"/>
          </a:p>
        </p:txBody>
      </p:sp>
      <p:pic>
        <p:nvPicPr>
          <p:cNvPr id="5" name="Picture 2" descr="http://www.teachpe.com/Quiz%20Images/smokers_tongue_with_growth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859" y="518627"/>
            <a:ext cx="3855570" cy="354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348279" y="4156259"/>
            <a:ext cx="4737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/>
              <a:t>Tongue can turn dark</a:t>
            </a:r>
            <a:endParaRPr lang="en-US" sz="3600" b="1" dirty="0"/>
          </a:p>
        </p:txBody>
      </p:sp>
      <p:sp>
        <p:nvSpPr>
          <p:cNvPr id="7" name="Rectangle 6"/>
          <p:cNvSpPr/>
          <p:nvPr/>
        </p:nvSpPr>
        <p:spPr>
          <a:xfrm>
            <a:off x="6348279" y="4893491"/>
            <a:ext cx="4483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/>
              <a:t>Can cause bad breath</a:t>
            </a:r>
            <a:endParaRPr lang="en-US" sz="3600" b="1" dirty="0"/>
          </a:p>
        </p:txBody>
      </p:sp>
      <p:sp>
        <p:nvSpPr>
          <p:cNvPr id="8" name="Rectangle 7"/>
          <p:cNvSpPr/>
          <p:nvPr/>
        </p:nvSpPr>
        <p:spPr>
          <a:xfrm>
            <a:off x="6348279" y="5630723"/>
            <a:ext cx="4483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/>
              <a:t>Can lead to cancer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9204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40632" y="256674"/>
            <a:ext cx="10363200" cy="11430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6000" b="1" dirty="0" smtClean="0">
                <a:latin typeface="+mn-lt"/>
              </a:rPr>
              <a:t>Keeping a Healthy Mouth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26696" y="1556084"/>
            <a:ext cx="6978315" cy="4475747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altLang="en-US" sz="4300" b="1" dirty="0"/>
              <a:t>Brush</a:t>
            </a:r>
            <a:r>
              <a:rPr lang="en-US" altLang="en-US" sz="4300" dirty="0"/>
              <a:t> and </a:t>
            </a:r>
            <a:r>
              <a:rPr lang="en-US" altLang="en-US" sz="4300" b="1" dirty="0"/>
              <a:t>floss</a:t>
            </a:r>
            <a:r>
              <a:rPr lang="en-US" altLang="en-US" sz="4300" dirty="0"/>
              <a:t> your teeth </a:t>
            </a:r>
          </a:p>
          <a:p>
            <a:pPr eaLnBrk="1" hangingPunct="1"/>
            <a:r>
              <a:rPr lang="en-US" altLang="en-US" sz="4300" dirty="0" smtClean="0"/>
              <a:t>Visit </a:t>
            </a:r>
            <a:r>
              <a:rPr lang="en-US" altLang="en-US" sz="4300" dirty="0"/>
              <a:t>the </a:t>
            </a:r>
            <a:r>
              <a:rPr lang="en-US" altLang="en-US" sz="4300" b="1" dirty="0"/>
              <a:t>Dentist</a:t>
            </a:r>
            <a:r>
              <a:rPr lang="en-US" altLang="en-US" sz="4300" dirty="0"/>
              <a:t> regularly</a:t>
            </a:r>
          </a:p>
          <a:p>
            <a:r>
              <a:rPr lang="en-US" altLang="en-US" sz="4300" dirty="0"/>
              <a:t>Eat </a:t>
            </a:r>
            <a:r>
              <a:rPr lang="en-US" altLang="en-US" sz="4300" b="1" dirty="0"/>
              <a:t>GOOD</a:t>
            </a:r>
            <a:r>
              <a:rPr lang="en-US" altLang="en-US" sz="4300" dirty="0"/>
              <a:t> foods</a:t>
            </a:r>
          </a:p>
          <a:p>
            <a:pPr eaLnBrk="1" hangingPunct="1"/>
            <a:r>
              <a:rPr lang="en-US" altLang="en-US" sz="4300" b="1" dirty="0" smtClean="0"/>
              <a:t>Sealants</a:t>
            </a:r>
            <a:endParaRPr lang="en-US" altLang="en-US" sz="4300" b="1" dirty="0"/>
          </a:p>
          <a:p>
            <a:pPr eaLnBrk="1" hangingPunct="1"/>
            <a:r>
              <a:rPr lang="en-US" altLang="en-US" sz="4300" b="1" dirty="0"/>
              <a:t>Fluoride</a:t>
            </a:r>
          </a:p>
          <a:p>
            <a:pPr eaLnBrk="1" hangingPunct="1"/>
            <a:r>
              <a:rPr lang="en-US" altLang="en-US" sz="4300" b="1" dirty="0" err="1" smtClean="0"/>
              <a:t>Mouthguards</a:t>
            </a:r>
            <a:endParaRPr lang="en-US" altLang="en-US" sz="4300" b="1" dirty="0" smtClean="0"/>
          </a:p>
          <a:p>
            <a:pPr eaLnBrk="1" hangingPunct="1"/>
            <a:r>
              <a:rPr lang="en-US" altLang="en-US" sz="4300" b="1" dirty="0" smtClean="0"/>
              <a:t>No Tobacco</a:t>
            </a:r>
            <a:endParaRPr lang="en-US" altLang="en-US" sz="4300" b="1" dirty="0"/>
          </a:p>
          <a:p>
            <a:pPr eaLnBrk="1" hangingPunct="1"/>
            <a:r>
              <a:rPr lang="en-US" altLang="en-US" sz="4300" dirty="0"/>
              <a:t>Make </a:t>
            </a:r>
            <a:r>
              <a:rPr lang="en-US" altLang="en-US" sz="4300" b="1" dirty="0"/>
              <a:t>Smart Decisions</a:t>
            </a:r>
          </a:p>
          <a:p>
            <a:pPr eaLnBrk="1" hangingPunct="1"/>
            <a:endParaRPr lang="en-US" altLang="en-US" sz="2400" dirty="0"/>
          </a:p>
        </p:txBody>
      </p:sp>
      <p:pic>
        <p:nvPicPr>
          <p:cNvPr id="6" name="Picture 10" descr="100_0242 v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" b="1408"/>
          <a:stretch>
            <a:fillRect/>
          </a:stretch>
        </p:blipFill>
        <p:spPr bwMode="auto">
          <a:xfrm>
            <a:off x="7786725" y="1399674"/>
            <a:ext cx="2265049" cy="5173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103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241" y="4420491"/>
            <a:ext cx="6400800" cy="165946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3136" y="1680578"/>
            <a:ext cx="11502190" cy="1325563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>
                <a:latin typeface="+mn-lt"/>
              </a:rPr>
              <a:t>This presentation was made available by the </a:t>
            </a:r>
            <a:br>
              <a:rPr lang="en-US" sz="6000" dirty="0" smtClean="0">
                <a:latin typeface="+mn-lt"/>
              </a:rPr>
            </a:br>
            <a:r>
              <a:rPr lang="en-US" sz="6000" dirty="0" smtClean="0">
                <a:latin typeface="+mn-lt"/>
              </a:rPr>
              <a:t>University of Iowa’s </a:t>
            </a:r>
            <a:br>
              <a:rPr lang="en-US" sz="6000" dirty="0" smtClean="0">
                <a:latin typeface="+mn-lt"/>
              </a:rPr>
            </a:br>
            <a:r>
              <a:rPr lang="en-US" sz="6000" dirty="0" smtClean="0">
                <a:latin typeface="+mn-lt"/>
              </a:rPr>
              <a:t>Department of Pediatric Dentistry </a:t>
            </a:r>
            <a:endParaRPr lang="en-US" sz="6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546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latin typeface="+mn-lt"/>
              </a:rPr>
              <a:t>Smiling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630" y="1690688"/>
            <a:ext cx="6178623" cy="461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4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plaque later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221" y="2069181"/>
            <a:ext cx="7495674" cy="4484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948" y="557630"/>
            <a:ext cx="10515600" cy="1325563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latin typeface="+mn-lt"/>
              </a:rPr>
              <a:t>What is the name of the sticky goo that forms on our teeth every day?</a:t>
            </a:r>
            <a:endParaRPr lang="en-US" sz="5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65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>
                <a:latin typeface="+mn-lt"/>
              </a:rPr>
              <a:t>PLAQUE</a:t>
            </a:r>
            <a:endParaRPr lang="en-US" sz="6000" b="1" dirty="0">
              <a:latin typeface="+mn-lt"/>
            </a:endParaRPr>
          </a:p>
        </p:txBody>
      </p:sp>
      <p:pic>
        <p:nvPicPr>
          <p:cNvPr id="4" name="Picture 4" descr="plaque later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52074"/>
            <a:ext cx="85344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66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116" y="129556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smtClean="0">
                <a:latin typeface="+mn-lt"/>
              </a:rPr>
              <a:t>There are three ingredients</a:t>
            </a:r>
            <a:br>
              <a:rPr lang="en-US" sz="6000" b="1" dirty="0" smtClean="0">
                <a:latin typeface="+mn-lt"/>
              </a:rPr>
            </a:br>
            <a:r>
              <a:rPr lang="en-US" sz="6000" b="1" dirty="0" smtClean="0">
                <a:latin typeface="+mn-lt"/>
              </a:rPr>
              <a:t> in plaque. </a:t>
            </a:r>
            <a:br>
              <a:rPr lang="en-US" sz="6000" b="1" dirty="0" smtClean="0">
                <a:latin typeface="+mn-lt"/>
              </a:rPr>
            </a:br>
            <a:r>
              <a:rPr lang="en-US" sz="6000" b="1" dirty="0" smtClean="0">
                <a:latin typeface="+mn-lt"/>
              </a:rPr>
              <a:t>What are they?</a:t>
            </a:r>
            <a:endParaRPr lang="en-US" sz="6000" b="1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537" y="3396917"/>
            <a:ext cx="3009148" cy="300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55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061" y="13785"/>
            <a:ext cx="10515600" cy="132556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6000" dirty="0"/>
              <a:t/>
            </a:r>
            <a:br>
              <a:rPr lang="en-US" sz="6000" dirty="0"/>
            </a:br>
            <a:r>
              <a:rPr lang="en-US" sz="7200" b="1" dirty="0">
                <a:latin typeface="+mn-lt"/>
              </a:rPr>
              <a:t>PLAQUE</a:t>
            </a:r>
            <a:endParaRPr lang="en-US" sz="6700" b="1" dirty="0">
              <a:latin typeface="+mn-lt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785" y="2011531"/>
            <a:ext cx="7772400" cy="4114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5400" b="1" dirty="0" smtClean="0"/>
              <a:t>Bacteria (Germs)</a:t>
            </a:r>
          </a:p>
          <a:p>
            <a:pPr eaLnBrk="1" hangingPunct="1"/>
            <a:r>
              <a:rPr lang="en-US" altLang="en-US" sz="5400" b="1" dirty="0" smtClean="0"/>
              <a:t>Food (especially sugar)</a:t>
            </a:r>
          </a:p>
          <a:p>
            <a:pPr eaLnBrk="1" hangingPunct="1"/>
            <a:r>
              <a:rPr lang="en-US" altLang="en-US" sz="5400" b="1" dirty="0" smtClean="0"/>
              <a:t>Saliva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3923" y="1684421"/>
            <a:ext cx="3978131" cy="401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4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788</TotalTime>
  <Words>306</Words>
  <Application>Microsoft Office PowerPoint</Application>
  <PresentationFormat>Widescreen</PresentationFormat>
  <Paragraphs>98</Paragraphs>
  <Slides>48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Oral Health Education </vt:lpstr>
      <vt:lpstr>Why are teeth important? What jobs do they do for us?</vt:lpstr>
      <vt:lpstr>Eating</vt:lpstr>
      <vt:lpstr>Talking</vt:lpstr>
      <vt:lpstr>Smiling</vt:lpstr>
      <vt:lpstr>What is the name of the sticky goo that forms on our teeth every day?</vt:lpstr>
      <vt:lpstr>PLAQUE</vt:lpstr>
      <vt:lpstr>There are three ingredients  in plaque.  What are they?</vt:lpstr>
      <vt:lpstr> PLAQUE</vt:lpstr>
      <vt:lpstr>How does plaque make a cavity? </vt:lpstr>
      <vt:lpstr>How does plaque  make a cavity? </vt:lpstr>
      <vt:lpstr>PowerPoint Presentation</vt:lpstr>
      <vt:lpstr>PowerPoint Presentation</vt:lpstr>
      <vt:lpstr>How can a dentist  fix a cavity?</vt:lpstr>
      <vt:lpstr>A dentist removes the decay and can place a filling.</vt:lpstr>
      <vt:lpstr>  Silver Fillings</vt:lpstr>
      <vt:lpstr> White Fillings</vt:lpstr>
      <vt:lpstr>Raise your hand if you  have had Sealants before?</vt:lpstr>
      <vt:lpstr>SEALANTS</vt:lpstr>
      <vt:lpstr>Besides causing cavities,  do you think plaque can be harmful to our gums?  Does anyone know another name for gum disease? ?</vt:lpstr>
      <vt:lpstr>  Gum Disease (Gingivitis) </vt:lpstr>
      <vt:lpstr>How can we prevent  cavities and gum disease?</vt:lpstr>
      <vt:lpstr>When should we  brush our teeth?</vt:lpstr>
      <vt:lpstr>                     Brush       morning              bedtime</vt:lpstr>
      <vt:lpstr>Brush in slow, small circles  along the gumline</vt:lpstr>
      <vt:lpstr>Brush All 3 Sides to Each Tooth      Outside, Inside  and the Chewing Side</vt:lpstr>
      <vt:lpstr>Brush the Outside</vt:lpstr>
      <vt:lpstr>The Inside</vt:lpstr>
      <vt:lpstr>The Chewing Side</vt:lpstr>
      <vt:lpstr>Brush for 2 Minutes</vt:lpstr>
      <vt:lpstr>Use a small amount  of fluoride toothpaste</vt:lpstr>
      <vt:lpstr>How can we remove plaque  between our teeth?</vt:lpstr>
      <vt:lpstr>Flossing</vt:lpstr>
      <vt:lpstr>Besides brushing and flossing  to remove plaque,  how else can we work to  keep our teeth healthy?  Who do we go see to find out how healthy our teeth are?</vt:lpstr>
      <vt:lpstr>Visit the Dentist Regularly</vt:lpstr>
      <vt:lpstr>Do the foods we eat affect how healthy our teeth are?  What ingredient is especially harmful to our teeth? ?</vt:lpstr>
      <vt:lpstr>Try to limit sugary  drinks and foods</vt:lpstr>
      <vt:lpstr>Fruits and vegetables  make better snacks     </vt:lpstr>
      <vt:lpstr>PowerPoint Presentation</vt:lpstr>
      <vt:lpstr>PowerPoint Presentation</vt:lpstr>
      <vt:lpstr>Fluoride Helps Prevent Cavities   Where do we find fluoride?</vt:lpstr>
      <vt:lpstr>PowerPoint Presentation</vt:lpstr>
      <vt:lpstr>Raise your hand if  your play sports?    What can you wear to protect your teeth during sports?</vt:lpstr>
      <vt:lpstr>Mouthguards for Sports  </vt:lpstr>
      <vt:lpstr>Do you think tobacco products  can be unhealthy  for your teeth and gums?     What might be some of the effects  in the mouth if someone  uses these products? </vt:lpstr>
      <vt:lpstr>PowerPoint Presentation</vt:lpstr>
      <vt:lpstr>Keeping a Healthy Mouth</vt:lpstr>
      <vt:lpstr>This presentation was made available by the  University of Iowa’s  Department of Pediatric Dentistry </vt:lpstr>
    </vt:vector>
  </TitlesOfParts>
  <Company>University of Iowa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Skotowski, M C</dc:creator>
  <cp:lastModifiedBy>Skotowski, M C</cp:lastModifiedBy>
  <cp:revision>51</cp:revision>
  <dcterms:created xsi:type="dcterms:W3CDTF">2015-06-24T20:03:27Z</dcterms:created>
  <dcterms:modified xsi:type="dcterms:W3CDTF">2017-03-16T14:16:57Z</dcterms:modified>
</cp:coreProperties>
</file>